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083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9" d="100"/>
          <a:sy n="79" d="100"/>
        </p:scale>
        <p:origin x="-108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41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41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7A7730-ADA8-4BCE-BBED-495EBB4F8BE3}" type="datetimeFigureOut">
              <a:rPr lang="en-US" smtClean="0"/>
              <a:t>10/24/2015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7288" y="681038"/>
            <a:ext cx="45434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14746"/>
            <a:ext cx="5486400" cy="40876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27915"/>
            <a:ext cx="2971800" cy="4541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27915"/>
            <a:ext cx="2971800" cy="4541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32ADFE-A76A-4B44-A2C3-2E9A3ACA4D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1792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7FDB5-2571-4008-8F87-823E95329A9C}" type="slidenum">
              <a:rPr lang="en-CA" smtClean="0"/>
              <a:pPr/>
              <a:t>1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7FDB5-2571-4008-8F87-823E95329A9C}" type="slidenum">
              <a:rPr lang="en-CA" smtClean="0"/>
              <a:pPr/>
              <a:t>2</a:t>
            </a:fld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7FDB5-2571-4008-8F87-823E95329A9C}" type="slidenum">
              <a:rPr lang="en-CA" smtClean="0"/>
              <a:pPr/>
              <a:t>3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D89E0-9172-4B4A-A9D5-8410D60DADFD}" type="slidenum">
              <a:rPr lang="en-CA" smtClean="0"/>
              <a:pPr/>
              <a:t>4</a:t>
            </a:fld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CA" baseline="0" dirty="0" smtClean="0"/>
              <a:t>Some people use gaming as a source of income (</a:t>
            </a:r>
            <a:r>
              <a:rPr lang="en-CA" baseline="0" dirty="0" err="1" smtClean="0"/>
              <a:t>ie</a:t>
            </a:r>
            <a:r>
              <a:rPr lang="en-CA" baseline="0" dirty="0" smtClean="0"/>
              <a:t>: people create avatars for role play games and sell them on </a:t>
            </a:r>
            <a:r>
              <a:rPr lang="en-CA" baseline="0" dirty="0" err="1" smtClean="0"/>
              <a:t>ebay</a:t>
            </a:r>
            <a:r>
              <a:rPr lang="en-CA" baseline="0" dirty="0" smtClean="0"/>
              <a:t>)</a:t>
            </a:r>
          </a:p>
          <a:p>
            <a:pPr>
              <a:buFontTx/>
              <a:buChar char="-"/>
            </a:pPr>
            <a:r>
              <a:rPr lang="en-CA" baseline="0" dirty="0" smtClean="0"/>
              <a:t>Internet games generate huge revenues – in app purchases (Candy Crush generated 1.8 billion dollars last year)</a:t>
            </a:r>
          </a:p>
          <a:p>
            <a:pPr>
              <a:buFontTx/>
              <a:buChar char="-"/>
            </a:pPr>
            <a:r>
              <a:rPr lang="en-CA" baseline="0" dirty="0" smtClean="0"/>
              <a:t>Internet games are strategically designed in such a way that they require excessive amounts of time (and sometimes money) to be put in in order to “win” or advance to new levels</a:t>
            </a:r>
          </a:p>
          <a:p>
            <a:pPr>
              <a:buFontTx/>
              <a:buChar char="-"/>
            </a:pPr>
            <a:r>
              <a:rPr lang="en-CA" baseline="0" dirty="0" smtClean="0"/>
              <a:t>Smart phone games – send push notifications requiring a player to take action at all hours of the day and night</a:t>
            </a:r>
          </a:p>
          <a:p>
            <a:pPr>
              <a:buFontTx/>
              <a:buChar char="-"/>
            </a:pPr>
            <a:r>
              <a:rPr lang="en-CA" baseline="0" dirty="0" smtClean="0"/>
              <a:t>Many games targeted at youth have the same features (</a:t>
            </a:r>
            <a:r>
              <a:rPr lang="en-CA" baseline="0" dirty="0" err="1" smtClean="0"/>
              <a:t>Webkins</a:t>
            </a:r>
            <a:r>
              <a:rPr lang="en-CA" baseline="0" dirty="0" smtClean="0"/>
              <a:t>)</a:t>
            </a:r>
          </a:p>
          <a:p>
            <a:pPr>
              <a:buFontTx/>
              <a:buChar char="-"/>
            </a:pPr>
            <a:r>
              <a:rPr lang="en-CA" baseline="0" dirty="0" smtClean="0"/>
              <a:t>Gambling features within games (Slot Machines)</a:t>
            </a:r>
          </a:p>
          <a:p>
            <a:pPr>
              <a:buFontTx/>
              <a:buNone/>
            </a:pPr>
            <a:endParaRPr lang="en-CA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D89E0-9172-4B4A-A9D5-8410D60DADFD}" type="slidenum">
              <a:rPr lang="en-CA" smtClean="0"/>
              <a:pPr/>
              <a:t>5</a:t>
            </a:fld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D89E0-9172-4B4A-A9D5-8410D60DADFD}" type="slidenum">
              <a:rPr lang="en-CA" smtClean="0"/>
              <a:pPr/>
              <a:t>6</a:t>
            </a:fld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en-CA" dirty="0" smtClean="0"/>
              <a:t/>
            </a:r>
            <a:br>
              <a:rPr lang="en-CA" dirty="0" smtClean="0"/>
            </a:b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D89E0-9172-4B4A-A9D5-8410D60DADFD}" type="slidenum">
              <a:rPr lang="en-CA" smtClean="0"/>
              <a:pPr/>
              <a:t>7</a:t>
            </a:fld>
            <a:endParaRPr lang="en-C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CAMH</a:t>
            </a:r>
            <a:r>
              <a:rPr lang="en-CA" baseline="0" dirty="0" smtClean="0"/>
              <a:t> pg forum, 2013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7FDB5-2571-4008-8F87-823E95329A9C}" type="slidenum">
              <a:rPr lang="en-CA" smtClean="0"/>
              <a:pPr/>
              <a:t>8</a:t>
            </a:fld>
            <a:endParaRPr lang="en-C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7FDB5-2571-4008-8F87-823E95329A9C}" type="slidenum">
              <a:rPr lang="en-CA" smtClean="0"/>
              <a:pPr/>
              <a:t>9</a:t>
            </a:fld>
            <a:endParaRPr lang="en-C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D89E0-9172-4B4A-A9D5-8410D60DADFD}" type="slidenum">
              <a:rPr lang="en-CA" smtClean="0"/>
              <a:pPr/>
              <a:t>10</a:t>
            </a:fld>
            <a:endParaRPr lang="en-C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D89E0-9172-4B4A-A9D5-8410D60DADFD}" type="slidenum">
              <a:rPr lang="en-CA" smtClean="0"/>
              <a:pPr/>
              <a:t>11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09219-4914-402A-9A9F-91E61BC197C7}" type="datetimeFigureOut">
              <a:rPr lang="en-US" smtClean="0"/>
              <a:t>10/24/2015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99576-D6F6-49A0-9EB8-12E95E78FEC2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09219-4914-402A-9A9F-91E61BC197C7}" type="datetimeFigureOut">
              <a:rPr lang="en-US" smtClean="0"/>
              <a:t>10/24/2015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99576-D6F6-49A0-9EB8-12E95E78FEC2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09219-4914-402A-9A9F-91E61BC197C7}" type="datetimeFigureOut">
              <a:rPr lang="en-US" smtClean="0"/>
              <a:t>10/24/2015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99576-D6F6-49A0-9EB8-12E95E78FEC2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09219-4914-402A-9A9F-91E61BC197C7}" type="datetimeFigureOut">
              <a:rPr lang="en-US" smtClean="0"/>
              <a:t>10/24/2015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99576-D6F6-49A0-9EB8-12E95E78FEC2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09219-4914-402A-9A9F-91E61BC197C7}" type="datetimeFigureOut">
              <a:rPr lang="en-US" smtClean="0"/>
              <a:t>10/24/2015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99576-D6F6-49A0-9EB8-12E95E78FEC2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09219-4914-402A-9A9F-91E61BC197C7}" type="datetimeFigureOut">
              <a:rPr lang="en-US" smtClean="0"/>
              <a:t>10/24/2015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99576-D6F6-49A0-9EB8-12E95E78FEC2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09219-4914-402A-9A9F-91E61BC197C7}" type="datetimeFigureOut">
              <a:rPr lang="en-US" smtClean="0"/>
              <a:t>10/24/2015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99576-D6F6-49A0-9EB8-12E95E78FEC2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09219-4914-402A-9A9F-91E61BC197C7}" type="datetimeFigureOut">
              <a:rPr lang="en-US" smtClean="0"/>
              <a:t>10/24/2015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99576-D6F6-49A0-9EB8-12E95E78FEC2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09219-4914-402A-9A9F-91E61BC197C7}" type="datetimeFigureOut">
              <a:rPr lang="en-US" smtClean="0"/>
              <a:t>10/24/2015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99576-D6F6-49A0-9EB8-12E95E78FEC2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09219-4914-402A-9A9F-91E61BC197C7}" type="datetimeFigureOut">
              <a:rPr lang="en-US" smtClean="0"/>
              <a:t>10/24/2015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99576-D6F6-49A0-9EB8-12E95E78FEC2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09219-4914-402A-9A9F-91E61BC197C7}" type="datetimeFigureOut">
              <a:rPr lang="en-US" smtClean="0"/>
              <a:t>10/24/2015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99576-D6F6-49A0-9EB8-12E95E78FEC2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09219-4914-402A-9A9F-91E61BC197C7}" type="datetimeFigureOut">
              <a:rPr lang="en-US" smtClean="0"/>
              <a:t>10/24/2015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99576-D6F6-49A0-9EB8-12E95E78FEC2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ilymail.co.uk/sciencetech/article-2783677/How-YOU-look-phone-The-average-user-picks-device-1-500-times-day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Problem Gaming/Excessive Internet Use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Stephanie </a:t>
            </a:r>
            <a:r>
              <a:rPr lang="en-CA" dirty="0" err="1" smtClean="0"/>
              <a:t>Campoli</a:t>
            </a:r>
            <a:r>
              <a:rPr lang="en-CA" dirty="0" smtClean="0"/>
              <a:t>– Outreach Counsellor -ASYR</a:t>
            </a:r>
            <a:endParaRPr lang="en-CA" dirty="0"/>
          </a:p>
        </p:txBody>
      </p:sp>
      <p:pic>
        <p:nvPicPr>
          <p:cNvPr id="4" name="Content Placeholder 3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71472" y="0"/>
            <a:ext cx="8001056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scampoli.STEPHANIEC-L\AppData\Local\Microsoft\Windows\Temporary Internet Files\Content.IE5\3Q4ADBV2\inside-video-games-donkey-kong[1]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100551">
            <a:off x="6813424" y="4758371"/>
            <a:ext cx="1695452" cy="148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Users\scampoli.STEPHANIEC-L\AppData\Local\Microsoft\Windows\Temporary Internet Files\Content.IE5\2KZ5Y64W\blogger-image--1754473686[1]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5072074"/>
            <a:ext cx="2928958" cy="141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Quick Facts about Gaming in Canada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58% of Canadians are gamers (46%female, 54%male)</a:t>
            </a:r>
          </a:p>
          <a:p>
            <a:r>
              <a:rPr lang="en-CA" dirty="0" smtClean="0"/>
              <a:t>31 years old is the age of the average Canadian Gamer</a:t>
            </a:r>
          </a:p>
          <a:p>
            <a:r>
              <a:rPr lang="en-CA" dirty="0" smtClean="0"/>
              <a:t>In 2010, there were </a:t>
            </a:r>
            <a:r>
              <a:rPr lang="en-CA" b="1" dirty="0" smtClean="0"/>
              <a:t>2 times </a:t>
            </a:r>
            <a:r>
              <a:rPr lang="en-CA" dirty="0" smtClean="0"/>
              <a:t>more reported gamers than in 1998</a:t>
            </a:r>
          </a:p>
          <a:p>
            <a:r>
              <a:rPr lang="en-CA" dirty="0" smtClean="0"/>
              <a:t>Canadians spend 2 hours and 20 minutes/day playing games (2010)</a:t>
            </a:r>
          </a:p>
          <a:p>
            <a:r>
              <a:rPr lang="en-CA" sz="1700" b="1" dirty="0"/>
              <a:t>Sources: ESA (2013), Essential Facts About Video Gaming in Canada; Statistics Canada</a:t>
            </a:r>
          </a:p>
          <a:p>
            <a:r>
              <a:rPr lang="en-CA" sz="1700" dirty="0"/>
              <a:t>(2010), “General Social Survey: Time Use,” http://bit.ly/oFcBvq.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Quick Facts about Gaming in Canada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CA" sz="2800" dirty="0" smtClean="0"/>
              <a:t>About 105 600 (10.3%) of Ontario students (grades 7-12) have a video gaming problem. Of these, 88 400 are males and 17 200 are females. The number of students in </a:t>
            </a:r>
            <a:r>
              <a:rPr lang="en-CA" sz="2800" dirty="0" err="1" smtClean="0"/>
              <a:t>ontario</a:t>
            </a:r>
            <a:r>
              <a:rPr lang="en-CA" sz="2800" dirty="0" smtClean="0"/>
              <a:t> with a video gaming problem is equivalent to about 6 Air Canada Centres filled to capacity at a Toronto Maple Leafs Game!</a:t>
            </a:r>
            <a:endParaRPr lang="en-CA" sz="2800" dirty="0"/>
          </a:p>
        </p:txBody>
      </p:sp>
      <p:pic>
        <p:nvPicPr>
          <p:cNvPr id="4" name="Picture 3" descr="C:\Users\scampoli.STEPHANIEC-L\AppData\Local\Microsoft\Windows\Temporary Internet Files\Content.IE5\WQR3YSL7\gameboy[1]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 rot="444986">
            <a:off x="6918023" y="4240460"/>
            <a:ext cx="1643074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average smart phone user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Tx/>
              <a:buChar char="-"/>
            </a:pPr>
            <a:r>
              <a:rPr lang="en-CA" dirty="0" smtClean="0"/>
              <a:t>The average user reaches for their phone at 7:31am </a:t>
            </a:r>
          </a:p>
          <a:p>
            <a:pPr>
              <a:buFontTx/>
              <a:buChar char="-"/>
            </a:pPr>
            <a:r>
              <a:rPr lang="en-CA" dirty="0" smtClean="0"/>
              <a:t>These users check personal emails and </a:t>
            </a:r>
            <a:r>
              <a:rPr lang="en-CA" dirty="0" err="1" smtClean="0"/>
              <a:t>Facebook</a:t>
            </a:r>
            <a:r>
              <a:rPr lang="en-CA" dirty="0" smtClean="0"/>
              <a:t> before they get out of bed</a:t>
            </a:r>
          </a:p>
          <a:p>
            <a:pPr>
              <a:buFontTx/>
              <a:buChar char="-"/>
            </a:pPr>
            <a:r>
              <a:rPr lang="en-CA" dirty="0" smtClean="0"/>
              <a:t> The average person picks up their phones more than 1,500 times each week  (over 200 times per day)</a:t>
            </a:r>
          </a:p>
          <a:p>
            <a:pPr>
              <a:buFontTx/>
              <a:buChar char="-"/>
            </a:pPr>
            <a:r>
              <a:rPr lang="en-CA" dirty="0" smtClean="0"/>
              <a:t>Average owners use their phone for three hours and sixteen minutes a day</a:t>
            </a:r>
          </a:p>
          <a:p>
            <a:pPr>
              <a:buFontTx/>
              <a:buChar char="-"/>
            </a:pPr>
            <a:endParaRPr lang="en-CA" dirty="0" smtClean="0"/>
          </a:p>
          <a:p>
            <a:pPr>
              <a:buFontTx/>
              <a:buChar char="-"/>
            </a:pPr>
            <a:r>
              <a:rPr lang="en-CA" sz="1800" dirty="0" smtClean="0"/>
              <a:t>Source:  </a:t>
            </a:r>
            <a:r>
              <a:rPr lang="en-CA" sz="1800" dirty="0" smtClean="0">
                <a:hlinkClick r:id="rId3"/>
              </a:rPr>
              <a:t>http://www.dailymail.co.uk/sciencetech/article-2783677/How-YOU-look-phone-The-average-user-picks-device-1-500-times-day.html#ixzz3UeNtfm5l</a:t>
            </a:r>
            <a:endParaRPr lang="en-CA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Internet Gaming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Platform games (Super Mario Brothers)</a:t>
            </a:r>
          </a:p>
          <a:p>
            <a:r>
              <a:rPr lang="en-CA" dirty="0" smtClean="0"/>
              <a:t>Sports games</a:t>
            </a:r>
          </a:p>
          <a:p>
            <a:r>
              <a:rPr lang="en-CA" dirty="0" smtClean="0"/>
              <a:t>First Person Shooter (Call of Duty)</a:t>
            </a:r>
          </a:p>
          <a:p>
            <a:r>
              <a:rPr lang="en-CA" dirty="0" smtClean="0"/>
              <a:t>Role Play Games (World of War craft)</a:t>
            </a:r>
          </a:p>
          <a:p>
            <a:r>
              <a:rPr lang="en-CA" dirty="0" smtClean="0"/>
              <a:t>Fighting games</a:t>
            </a:r>
          </a:p>
          <a:p>
            <a:r>
              <a:rPr lang="en-CA" dirty="0" smtClean="0"/>
              <a:t>Simulation games ( The Sims)</a:t>
            </a:r>
          </a:p>
          <a:p>
            <a:r>
              <a:rPr lang="en-CA" dirty="0" smtClean="0"/>
              <a:t>Puzzle Games (Tetris, Candy Crush)</a:t>
            </a:r>
          </a:p>
          <a:p>
            <a:r>
              <a:rPr lang="en-CA" dirty="0" smtClean="0"/>
              <a:t>Combination /Hybrid Games</a:t>
            </a:r>
            <a:endParaRPr lang="en-C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“Internet Gaming disorder”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CA" dirty="0" smtClean="0"/>
              <a:t>Most people use the internet in ways that enhance their lives. (connecting with family, school, work, entertainment and shopping)</a:t>
            </a:r>
          </a:p>
          <a:p>
            <a:pPr>
              <a:buNone/>
            </a:pPr>
            <a:endParaRPr lang="en-CA" dirty="0" smtClean="0"/>
          </a:p>
          <a:p>
            <a:r>
              <a:rPr lang="en-CA" dirty="0" smtClean="0"/>
              <a:t>It can become problematic when it interferes with one’s ability meet expectations, maintain relationships, attend work/school etc.</a:t>
            </a:r>
          </a:p>
          <a:p>
            <a:pPr>
              <a:buNone/>
            </a:pPr>
            <a:endParaRPr lang="en-C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IGD as a catch-all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/>
              <a:t>Social networking  (</a:t>
            </a:r>
            <a:r>
              <a:rPr lang="en-CA" sz="2400" dirty="0" err="1" smtClean="0"/>
              <a:t>Twiter</a:t>
            </a:r>
            <a:r>
              <a:rPr lang="en-CA" sz="2400" dirty="0" smtClean="0"/>
              <a:t>, </a:t>
            </a:r>
            <a:r>
              <a:rPr lang="en-CA" sz="2400" dirty="0" err="1" smtClean="0"/>
              <a:t>Facebook</a:t>
            </a:r>
            <a:r>
              <a:rPr lang="en-CA" sz="2400" dirty="0" smtClean="0"/>
              <a:t>, </a:t>
            </a:r>
            <a:r>
              <a:rPr lang="en-CA" sz="2400" dirty="0" err="1" smtClean="0"/>
              <a:t>instagram</a:t>
            </a:r>
            <a:r>
              <a:rPr lang="en-CA" sz="2400" dirty="0" smtClean="0"/>
              <a:t>)</a:t>
            </a:r>
          </a:p>
          <a:p>
            <a:r>
              <a:rPr lang="en-CA" sz="2400" dirty="0" smtClean="0"/>
              <a:t>Digital entertainment media (Streaming, YouTube)</a:t>
            </a:r>
          </a:p>
          <a:p>
            <a:r>
              <a:rPr lang="en-CA" sz="2400" dirty="0" smtClean="0"/>
              <a:t>Blogging and researching</a:t>
            </a:r>
          </a:p>
          <a:p>
            <a:r>
              <a:rPr lang="en-CA" sz="2400" dirty="0" smtClean="0"/>
              <a:t>Playing Online Games</a:t>
            </a:r>
          </a:p>
          <a:p>
            <a:endParaRPr lang="en-CA" sz="2400" dirty="0"/>
          </a:p>
        </p:txBody>
      </p:sp>
      <p:pic>
        <p:nvPicPr>
          <p:cNvPr id="4" name="Picture 3" descr="C:\Users\scampoli.STEPHANIEC-L\AppData\Local\Microsoft\Windows\Temporary Internet Files\Content.IE5\2KZ5Y64W\addicted-to-facebook[1]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3500438"/>
            <a:ext cx="4643470" cy="2619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7467600" cy="1143000"/>
          </a:xfrm>
        </p:spPr>
        <p:txBody>
          <a:bodyPr/>
          <a:lstStyle/>
          <a:p>
            <a:r>
              <a:rPr lang="en-CA" dirty="0" smtClean="0"/>
              <a:t>Tips for Parents</a:t>
            </a:r>
            <a:endParaRPr lang="en-CA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3108" y="1214422"/>
            <a:ext cx="4714908" cy="518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Tips for Healthy Gaming/Internet Use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dirty="0"/>
              <a:t>P</a:t>
            </a:r>
            <a:r>
              <a:rPr lang="en-CA" dirty="0" smtClean="0"/>
              <a:t>riorities (</a:t>
            </a:r>
            <a:r>
              <a:rPr lang="en-CA" dirty="0" err="1" smtClean="0"/>
              <a:t>e.g</a:t>
            </a:r>
            <a:r>
              <a:rPr lang="en-CA" dirty="0" smtClean="0"/>
              <a:t>; homework before gaming)</a:t>
            </a:r>
          </a:p>
          <a:p>
            <a:r>
              <a:rPr lang="en-CA" dirty="0" smtClean="0"/>
              <a:t>Turn off the computer or smart phone at a certain time each night</a:t>
            </a:r>
          </a:p>
          <a:p>
            <a:r>
              <a:rPr lang="en-CA" dirty="0" smtClean="0"/>
              <a:t>Set a limit on daily play</a:t>
            </a:r>
          </a:p>
          <a:p>
            <a:r>
              <a:rPr lang="en-CA" dirty="0" smtClean="0"/>
              <a:t>Keep tech devices away from your bedroom at night</a:t>
            </a:r>
          </a:p>
          <a:p>
            <a:r>
              <a:rPr lang="en-CA" dirty="0" smtClean="0"/>
              <a:t>Be aware of things that might trigger you</a:t>
            </a:r>
          </a:p>
          <a:p>
            <a:r>
              <a:rPr lang="en-CA" dirty="0" smtClean="0"/>
              <a:t>Don’t eat in  front of your device</a:t>
            </a:r>
          </a:p>
          <a:p>
            <a:r>
              <a:rPr lang="en-CA" dirty="0" smtClean="0"/>
              <a:t>Have “tech free challenge days”</a:t>
            </a:r>
          </a:p>
          <a:p>
            <a:r>
              <a:rPr lang="en-CA" dirty="0" smtClean="0"/>
              <a:t>Play games that have less “addictive” qualities</a:t>
            </a:r>
          </a:p>
          <a:p>
            <a:r>
              <a:rPr lang="en-CA" dirty="0" smtClean="0"/>
              <a:t>Pay attention to time and what you do online</a:t>
            </a:r>
          </a:p>
          <a:p>
            <a:r>
              <a:rPr lang="en-CA" dirty="0" smtClean="0"/>
              <a:t>Listen to loved ones who may recognize the problem first</a:t>
            </a:r>
          </a:p>
          <a:p>
            <a:r>
              <a:rPr lang="en-CA" dirty="0" smtClean="0"/>
              <a:t>Maintain a log of daily video game/tech use</a:t>
            </a:r>
          </a:p>
          <a:p>
            <a:r>
              <a:rPr lang="en-CA" dirty="0" smtClean="0"/>
              <a:t>Avoid using gaming/tech use as a coping tool</a:t>
            </a:r>
            <a:endParaRPr lang="en-C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Behavioural Addiction vs. Substance Abuse Similarities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dirty="0" smtClean="0"/>
              <a:t>Coping mechanism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 smtClean="0"/>
              <a:t>Progression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 smtClean="0"/>
              <a:t>Negatively impacts mood e.g. </a:t>
            </a:r>
            <a:r>
              <a:rPr lang="en-US" dirty="0" err="1" smtClean="0"/>
              <a:t>depression,mood</a:t>
            </a:r>
            <a:r>
              <a:rPr lang="en-US" dirty="0" smtClean="0"/>
              <a:t> swings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 smtClean="0"/>
              <a:t>Chasing -high/win/rewards/levels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 smtClean="0"/>
              <a:t>Preoccupation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 smtClean="0"/>
              <a:t>Use of rituals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 smtClean="0"/>
              <a:t>Loss of time-blackouts/brownouts e.g. lose track of time, dissociation </a:t>
            </a:r>
          </a:p>
          <a:p>
            <a:pPr>
              <a:buNone/>
            </a:pPr>
            <a:endParaRPr lang="en-C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Behavioural Addiction vs. Substance Abuse Differences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2400" dirty="0" smtClean="0"/>
              <a:t>Gamblers/gamers are not impaired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 smtClean="0"/>
              <a:t>Physical Dependence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 smtClean="0"/>
              <a:t>Gamblers/gamers can not overdose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 smtClean="0"/>
              <a:t>Gambling / IGA  can be more hidden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 smtClean="0"/>
              <a:t>Less stigma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 smtClean="0"/>
              <a:t>Online activities needed for many areas of life</a:t>
            </a:r>
          </a:p>
          <a:p>
            <a:pPr>
              <a:buNone/>
            </a:pPr>
            <a:endParaRPr lang="en-CA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YRDSB Document" ma:contentTypeID="0x010100EA4BA40101B6AA4DB2B44F01F8A02F5E000A2F9B40E158CD4DB28D2195D88729C4" ma:contentTypeVersion="2" ma:contentTypeDescription="" ma:contentTypeScope="" ma:versionID="afc3f78f32f112e39e6327b9365ba3f8">
  <xsd:schema xmlns:xsd="http://www.w3.org/2001/XMLSchema" xmlns:xs="http://www.w3.org/2001/XMLSchema" xmlns:p="http://schemas.microsoft.com/office/2006/metadata/properties" xmlns:ns2="d9b1dd9a-a4ee-4a17-a687-958e2051ab05" targetNamespace="http://schemas.microsoft.com/office/2006/metadata/properties" ma:root="true" ma:fieldsID="add7b696c5f97db6a85337d2881092d4" ns2:_="">
    <xsd:import namespace="d9b1dd9a-a4ee-4a17-a687-958e2051ab05"/>
    <xsd:element name="properties">
      <xsd:complexType>
        <xsd:sequence>
          <xsd:element name="documentManagement">
            <xsd:complexType>
              <xsd:all>
                <xsd:element ref="ns2:Document_x0020_Owner"/>
                <xsd:element ref="ns2:Document_x0020_Author_x0028_s_x0029_" minOccurs="0"/>
                <xsd:element ref="ns2:Document_x0020_Description" minOccurs="0"/>
                <xsd:element ref="ns2:WWW_x0020_Cont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b1dd9a-a4ee-4a17-a687-958e2051ab05" elementFormDefault="qualified">
    <xsd:import namespace="http://schemas.microsoft.com/office/2006/documentManagement/types"/>
    <xsd:import namespace="http://schemas.microsoft.com/office/infopath/2007/PartnerControls"/>
    <xsd:element name="Document_x0020_Owner" ma:index="2" ma:displayName="Document Owner" ma:internalName="Document_x0020_Owner" ma:readOnly="false">
      <xsd:simpleType>
        <xsd:restriction base="dms:Text">
          <xsd:maxLength value="255"/>
        </xsd:restriction>
      </xsd:simpleType>
    </xsd:element>
    <xsd:element name="Document_x0020_Author_x0028_s_x0029_" ma:index="4" nillable="true" ma:displayName="Document Author(s)" ma:internalName="Document_x0020_Author_x0028_s_x0029_">
      <xsd:simpleType>
        <xsd:restriction base="dms:Text">
          <xsd:maxLength value="255"/>
        </xsd:restriction>
      </xsd:simpleType>
    </xsd:element>
    <xsd:element name="Document_x0020_Description" ma:index="5" nillable="true" ma:displayName="Document Description" ma:internalName="Document_x0020_Description">
      <xsd:simpleType>
        <xsd:restriction base="dms:Note">
          <xsd:maxLength value="255"/>
        </xsd:restriction>
      </xsd:simpleType>
    </xsd:element>
    <xsd:element name="WWW_x0020_Content" ma:index="6" nillable="true" ma:displayName="WWW Content" ma:default="No" ma:format="Dropdown" ma:internalName="WWW_x0020_Content">
      <xsd:simpleType>
        <xsd:restriction base="dms:Choice">
          <xsd:enumeration value="Yes"/>
          <xsd:enumeration value="No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axOccurs="1" ma:index="3" ma:displayName="Keywords">
          <xsd:simpleType xmlns:xs="http://www.w3.org/2001/XMLSchema">
            <xsd:restriction base="xsd:string">
              <xsd:minLength value="1"/>
            </xsd:restriction>
          </xsd:simpleType>
        </xsd:element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WWW_x0020_Content xmlns="d9b1dd9a-a4ee-4a17-a687-958e2051ab05">No</WWW_x0020_Content>
    <Document_x0020_Author_x0028_s_x0029_ xmlns="d9b1dd9a-a4ee-4a17-a687-958e2051ab05" xsi:nil="true"/>
    <Document_x0020_Owner xmlns="d9b1dd9a-a4ee-4a17-a687-958e2051ab05">jbrown</Document_x0020_Owner>
    <Document_x0020_Description xmlns="d9b1dd9a-a4ee-4a17-a687-958e2051ab05" xsi:nil="true"/>
  </documentManagement>
</p:properties>
</file>

<file path=customXml/itemProps1.xml><?xml version="1.0" encoding="utf-8"?>
<ds:datastoreItem xmlns:ds="http://schemas.openxmlformats.org/officeDocument/2006/customXml" ds:itemID="{05F454A9-FD1D-482F-BFED-942A3E08B6B4}"/>
</file>

<file path=customXml/itemProps2.xml><?xml version="1.0" encoding="utf-8"?>
<ds:datastoreItem xmlns:ds="http://schemas.openxmlformats.org/officeDocument/2006/customXml" ds:itemID="{D4980F38-F466-44EE-B044-124F56CDA1D5}"/>
</file>

<file path=customXml/itemProps3.xml><?xml version="1.0" encoding="utf-8"?>
<ds:datastoreItem xmlns:ds="http://schemas.openxmlformats.org/officeDocument/2006/customXml" ds:itemID="{67E0E809-D25B-4319-91B5-9BAD8CB78DD4}"/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640</Words>
  <Application>Microsoft Office PowerPoint</Application>
  <PresentationFormat>On-screen Show (4:3)</PresentationFormat>
  <Paragraphs>84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Problem Gaming/Excessive Internet Use</vt:lpstr>
      <vt:lpstr>Quick Facts about Gaming in Canada</vt:lpstr>
      <vt:lpstr>Quick Facts about Gaming in Canada</vt:lpstr>
      <vt:lpstr>The average smart phone user</vt:lpstr>
      <vt:lpstr>Internet Gaming</vt:lpstr>
      <vt:lpstr>“Internet Gaming disorder”</vt:lpstr>
      <vt:lpstr>IGD as a catch-all</vt:lpstr>
      <vt:lpstr>Tips for Parents</vt:lpstr>
      <vt:lpstr>Tips for Healthy Gaming/Internet Use</vt:lpstr>
      <vt:lpstr>Behavioural Addiction vs. Substance Abuse Similarities</vt:lpstr>
      <vt:lpstr>Behavioural Addiction vs. Substance Abuse Differences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 Gaming/Excessive Internet Use</dc:title>
  <dc:creator>scampoli</dc:creator>
  <cp:keywords>Problem Gaming/Excessive Internet Use</cp:keywords>
  <cp:lastModifiedBy>Owner</cp:lastModifiedBy>
  <cp:revision>4</cp:revision>
  <cp:lastPrinted>2015-10-05T21:24:46Z</cp:lastPrinted>
  <dcterms:created xsi:type="dcterms:W3CDTF">2015-09-25T18:14:07Z</dcterms:created>
  <dcterms:modified xsi:type="dcterms:W3CDTF">2015-10-24T18:11:24Z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0x010100EA4BA40101B6AA4DB2B44F01F8A02F5E000A2F9B40E158CD4DB28D2195D88729C4</vt:lpwstr>
  </property>
</Properties>
</file>